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sldIdLst>
    <p:sldId id="303" r:id="rId2"/>
    <p:sldId id="280" r:id="rId3"/>
    <p:sldId id="382" r:id="rId4"/>
    <p:sldId id="474" r:id="rId5"/>
    <p:sldId id="475" r:id="rId6"/>
    <p:sldId id="355" r:id="rId7"/>
    <p:sldId id="462" r:id="rId8"/>
    <p:sldId id="318" r:id="rId9"/>
    <p:sldId id="459" r:id="rId10"/>
    <p:sldId id="476" r:id="rId11"/>
    <p:sldId id="460" r:id="rId12"/>
    <p:sldId id="463" r:id="rId13"/>
    <p:sldId id="461" r:id="rId14"/>
    <p:sldId id="467" r:id="rId15"/>
    <p:sldId id="473" r:id="rId16"/>
    <p:sldId id="464" r:id="rId17"/>
    <p:sldId id="465" r:id="rId18"/>
    <p:sldId id="472" r:id="rId19"/>
    <p:sldId id="468" r:id="rId20"/>
    <p:sldId id="346" r:id="rId21"/>
    <p:sldId id="470" r:id="rId22"/>
    <p:sldId id="471" r:id="rId23"/>
    <p:sldId id="469" r:id="rId24"/>
    <p:sldId id="357" r:id="rId25"/>
    <p:sldId id="329" r:id="rId26"/>
    <p:sldId id="319" r:id="rId27"/>
    <p:sldId id="326" r:id="rId28"/>
    <p:sldId id="327" r:id="rId29"/>
    <p:sldId id="339" r:id="rId30"/>
    <p:sldId id="324" r:id="rId31"/>
    <p:sldId id="336" r:id="rId32"/>
    <p:sldId id="335" r:id="rId33"/>
    <p:sldId id="321" r:id="rId34"/>
    <p:sldId id="322" r:id="rId35"/>
    <p:sldId id="338" r:id="rId36"/>
    <p:sldId id="323" r:id="rId37"/>
    <p:sldId id="337" r:id="rId38"/>
    <p:sldId id="342" r:id="rId39"/>
    <p:sldId id="340" r:id="rId40"/>
    <p:sldId id="341" r:id="rId41"/>
    <p:sldId id="344" r:id="rId42"/>
    <p:sldId id="345" r:id="rId43"/>
    <p:sldId id="343" r:id="rId44"/>
    <p:sldId id="328" r:id="rId45"/>
    <p:sldId id="315" r:id="rId4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FFFF"/>
    <a:srgbClr val="007DF7"/>
    <a:srgbClr val="FF7900"/>
    <a:srgbClr val="FF00E3"/>
    <a:srgbClr val="FF00FF"/>
    <a:srgbClr val="F3DCB7"/>
    <a:srgbClr val="FF9800"/>
    <a:srgbClr val="FF8300"/>
    <a:srgbClr val="FF8C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5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155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3E4556-32FF-BD4E-80AE-56BEDB408CE9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D342F-EA45-A742-BB99-05FCC0C759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669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4223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069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Survey? Lab study?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41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787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use wizards to guide them through complex processes.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1948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provide suggestions and templates to common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690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E80C43-5950-D540-8592-DE1A58816521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31407-D10C-E84C-91E8-C8F1CCA71D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42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1C8DEA-0E85-4049-8A41-C7D699585A0A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CBCD5-F810-B74D-8C40-D4C1DE7A37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182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8F6F81-CC2B-074C-8944-8673CDC0A22D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3F2D7-BFB8-A149-9E5A-7EAD7B6119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98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2BA876-BB6B-EA4D-ADF3-6AF0E1EB5FDC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12074-7F1E-2C49-AB9E-D61C3FCCEB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86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C49246-7A26-DF4F-8CD2-B7FF41D8909F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506F19-16C0-7E45-B4C3-5A007AA5B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5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08DE4A-331F-BE43-8859-720AE9256C44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EFBC76-149E-4D42-903A-E04DE6143C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3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225AF1-8395-DD47-92A3-D3174D4A222C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42C0F-F2E3-AF4D-9A09-A09B625E07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13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0907C6-2DE4-B644-A7EB-DEAF756D8900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89DEA-C453-4D4F-B7F0-4A431A652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30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D58130-77FE-C84F-B8A9-8D6ED66079FB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0FB2FB-253D-1F49-A19A-E5688782D7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4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78C5CB-DCE0-0643-858F-CA6DA1355CEB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324EE2-8DC6-B549-BC6F-7688EC4936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79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99C40A-1064-FD47-8360-6B9EFFFE6301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203FEF-4805-C64E-88EB-F9E205981C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40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9C14693F-44E1-004D-9EB3-3E9FA7187FA4}" type="datetimeFigureOut">
              <a:rPr lang="en-US" altLang="en-US"/>
              <a:pPr/>
              <a:t>10/7/21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7E167CB1-2301-014F-AA9D-BB6480477A7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BBA31-CFA3-4B4D-AC62-C9AC77D2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51860"/>
            <a:ext cx="9144000" cy="6858000"/>
          </a:xfrm>
          <a:prstGeom prst="rect">
            <a:avLst/>
          </a:prstGeom>
        </p:spPr>
      </p:pic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3058926" y="5765950"/>
            <a:ext cx="302614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400" b="1" dirty="0">
                <a:solidFill>
                  <a:srgbClr val="F3DCB7"/>
                </a:solidFill>
              </a:rPr>
              <a:t>User Testing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1455-683F-CC42-816B-EBF15F60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0039"/>
            <a:ext cx="8229600" cy="1143000"/>
          </a:xfrm>
        </p:spPr>
        <p:txBody>
          <a:bodyPr/>
          <a:lstStyle/>
          <a:p>
            <a:r>
              <a:rPr lang="en-US" i="1" dirty="0">
                <a:solidFill>
                  <a:srgbClr val="00FF00"/>
                </a:solidFill>
              </a:rPr>
              <a:t>“Dogfooding”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646714-BE5E-F943-BE58-75A471B09623}"/>
              </a:ext>
            </a:extLst>
          </p:cNvPr>
          <p:cNvSpPr txBox="1">
            <a:spLocks/>
          </p:cNvSpPr>
          <p:nvPr/>
        </p:nvSpPr>
        <p:spPr bwMode="auto">
          <a:xfrm>
            <a:off x="457200" y="246266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/>
            <a:r>
              <a:rPr lang="en-US" sz="2400" dirty="0"/>
              <a:t>Use your own product.</a:t>
            </a:r>
          </a:p>
          <a:p>
            <a:pPr defTabSz="914400"/>
            <a:r>
              <a:rPr lang="en-US" sz="2400" dirty="0"/>
              <a:t>Helps close the gap between user and developer. </a:t>
            </a:r>
          </a:p>
        </p:txBody>
      </p:sp>
    </p:spTree>
    <p:extLst>
      <p:ext uri="{BB962C8B-B14F-4D97-AF65-F5344CB8AC3E}">
        <p14:creationId xmlns:p14="http://schemas.microsoft.com/office/powerpoint/2010/main" val="366779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0D6311-E4FA-3B4B-95CA-F4F823DE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900"/>
                </a:solidFill>
              </a:rPr>
              <a:t>User study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9FE40B-D5C6-4440-8B68-9ACB000A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1417638"/>
            <a:ext cx="4005943" cy="4525963"/>
          </a:xfrm>
        </p:spPr>
        <p:txBody>
          <a:bodyPr/>
          <a:lstStyle/>
          <a:p>
            <a:r>
              <a:rPr lang="en-US" dirty="0">
                <a:solidFill>
                  <a:srgbClr val="00FFFF"/>
                </a:solidFill>
              </a:rPr>
              <a:t>Interviews</a:t>
            </a:r>
          </a:p>
          <a:p>
            <a:r>
              <a:rPr lang="en-US" dirty="0">
                <a:solidFill>
                  <a:srgbClr val="00FFFF"/>
                </a:solidFill>
              </a:rPr>
              <a:t>Surveys</a:t>
            </a:r>
          </a:p>
          <a:p>
            <a:r>
              <a:rPr lang="en-US" dirty="0">
                <a:solidFill>
                  <a:srgbClr val="00FFFF"/>
                </a:solidFill>
              </a:rPr>
              <a:t>Shadowing</a:t>
            </a:r>
          </a:p>
          <a:p>
            <a:r>
              <a:rPr lang="en-US" dirty="0">
                <a:solidFill>
                  <a:srgbClr val="00FFFF"/>
                </a:solidFill>
              </a:rPr>
              <a:t>Lab study</a:t>
            </a:r>
          </a:p>
          <a:p>
            <a:r>
              <a:rPr lang="en-US" dirty="0">
                <a:solidFill>
                  <a:srgbClr val="00FFFF"/>
                </a:solidFill>
              </a:rPr>
              <a:t>Field study</a:t>
            </a:r>
          </a:p>
          <a:p>
            <a:r>
              <a:rPr lang="en-US" dirty="0">
                <a:solidFill>
                  <a:srgbClr val="00FFFF"/>
                </a:solidFill>
              </a:rPr>
              <a:t>Wizard of Oz</a:t>
            </a:r>
          </a:p>
          <a:p>
            <a:r>
              <a:rPr lang="en-US" dirty="0">
                <a:solidFill>
                  <a:srgbClr val="00FFFF"/>
                </a:solidFill>
              </a:rPr>
              <a:t>Focus group</a:t>
            </a:r>
          </a:p>
          <a:p>
            <a:r>
              <a:rPr lang="en-US" dirty="0">
                <a:solidFill>
                  <a:srgbClr val="00FFFF"/>
                </a:solidFill>
              </a:rPr>
              <a:t>Retrospective study</a:t>
            </a:r>
          </a:p>
          <a:p>
            <a:r>
              <a:rPr lang="en-US" dirty="0">
                <a:solidFill>
                  <a:srgbClr val="00FFFF"/>
                </a:solidFill>
              </a:rPr>
              <a:t>Diary study</a:t>
            </a:r>
          </a:p>
          <a:p>
            <a:r>
              <a:rPr lang="en-US" dirty="0">
                <a:solidFill>
                  <a:srgbClr val="00FFFF"/>
                </a:solidFill>
              </a:rPr>
              <a:t>A/B testing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A1A82B1-A5F5-B448-BBFE-61262B6CD209}"/>
              </a:ext>
            </a:extLst>
          </p:cNvPr>
          <p:cNvSpPr txBox="1">
            <a:spLocks/>
          </p:cNvSpPr>
          <p:nvPr/>
        </p:nvSpPr>
        <p:spPr bwMode="auto">
          <a:xfrm>
            <a:off x="5040086" y="1719942"/>
            <a:ext cx="400594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>
                <a:solidFill>
                  <a:srgbClr val="FF7900"/>
                </a:solidFill>
              </a:rPr>
              <a:t>Pros/cons of each</a:t>
            </a:r>
          </a:p>
          <a:p>
            <a:pPr defTabSz="914400"/>
            <a:r>
              <a:rPr lang="en-US" dirty="0">
                <a:solidFill>
                  <a:srgbClr val="FF7900"/>
                </a:solidFill>
              </a:rPr>
              <a:t>Each answers different questions</a:t>
            </a:r>
          </a:p>
          <a:p>
            <a:pPr defTabSz="914400"/>
            <a:r>
              <a:rPr lang="en-US" dirty="0">
                <a:solidFill>
                  <a:srgbClr val="FF7900"/>
                </a:solidFill>
              </a:rPr>
              <a:t>Often use multiple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3FA59B-E6D3-934B-8BD8-3C2BA36C518E}"/>
              </a:ext>
            </a:extLst>
          </p:cNvPr>
          <p:cNvSpPr/>
          <p:nvPr/>
        </p:nvSpPr>
        <p:spPr>
          <a:xfrm>
            <a:off x="239486" y="1306286"/>
            <a:ext cx="4223657" cy="5277076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3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D624-DA4B-9A4D-9765-BD803E90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study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BA4B6-E88F-B24F-B84C-4FC7344F71BD}"/>
              </a:ext>
            </a:extLst>
          </p:cNvPr>
          <p:cNvSpPr/>
          <p:nvPr/>
        </p:nvSpPr>
        <p:spPr>
          <a:xfrm>
            <a:off x="0" y="1417638"/>
            <a:ext cx="9144000" cy="5440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D76C0E-34D7-A94D-AA7B-81B14370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Controlled setting with complete control over tasks</a:t>
            </a:r>
          </a:p>
          <a:p>
            <a:r>
              <a:rPr lang="en-US" dirty="0">
                <a:solidFill>
                  <a:schemeClr val="bg1"/>
                </a:solidFill>
              </a:rPr>
              <a:t>Common to record the participant and the screen</a:t>
            </a:r>
          </a:p>
          <a:p>
            <a:r>
              <a:rPr lang="en-US" dirty="0">
                <a:solidFill>
                  <a:schemeClr val="bg1"/>
                </a:solidFill>
              </a:rPr>
              <a:t>Can be formal or informal</a:t>
            </a:r>
          </a:p>
          <a:p>
            <a:r>
              <a:rPr lang="en-US" dirty="0">
                <a:solidFill>
                  <a:schemeClr val="bg1"/>
                </a:solidFill>
              </a:rPr>
              <a:t>Many possibly tasks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Based on your user stories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Ask them to complete the same task using two different apps</a:t>
            </a:r>
          </a:p>
          <a:p>
            <a:r>
              <a:rPr lang="en-US" dirty="0">
                <a:solidFill>
                  <a:schemeClr val="bg1"/>
                </a:solidFill>
              </a:rPr>
              <a:t>Metrics: task time, correctness, mistakes, opinions</a:t>
            </a:r>
          </a:p>
          <a:p>
            <a:r>
              <a:rPr lang="en-US" dirty="0" err="1">
                <a:solidFill>
                  <a:schemeClr val="bg1"/>
                </a:solidFill>
              </a:rPr>
              <a:t>Beward</a:t>
            </a:r>
            <a:r>
              <a:rPr lang="en-US" dirty="0">
                <a:solidFill>
                  <a:schemeClr val="bg1"/>
                </a:solidFill>
              </a:rPr>
              <a:t> of reactivity effects</a:t>
            </a:r>
          </a:p>
          <a:p>
            <a:r>
              <a:rPr lang="en-US" dirty="0">
                <a:solidFill>
                  <a:schemeClr val="bg1"/>
                </a:solidFill>
              </a:rPr>
              <a:t>Do they use the app as you expected?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C8D6F-893C-5343-83AE-6E9C13A8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34"/>
          <a:stretch/>
        </p:blipFill>
        <p:spPr>
          <a:xfrm>
            <a:off x="7195710" y="5544153"/>
            <a:ext cx="1371599" cy="11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699A-6DD1-D24B-AB31-95AA3721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Revealing usability concerns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621915FF-A434-8048-8D7C-FADB476D7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314" y="1600200"/>
            <a:ext cx="7605371" cy="4525963"/>
          </a:xfrm>
        </p:spPr>
      </p:pic>
    </p:spTree>
    <p:extLst>
      <p:ext uri="{BB962C8B-B14F-4D97-AF65-F5344CB8AC3E}">
        <p14:creationId xmlns:p14="http://schemas.microsoft.com/office/powerpoint/2010/main" val="258314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926C-0FC9-6C49-AC8B-C521D081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4DD49E-BFDB-EB49-9EA9-C26C7A4B0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1" y="2220686"/>
            <a:ext cx="419228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b-testing-simcity-without-incentive">
            <a:extLst>
              <a:ext uri="{FF2B5EF4-FFF2-40B4-BE49-F238E27FC236}">
                <a16:creationId xmlns:a16="http://schemas.microsoft.com/office/drawing/2014/main" id="{CCCA6B3A-7A6E-AC43-95E0-8E4DE257D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01" y="2220686"/>
            <a:ext cx="4215896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51D320-E3D8-2841-8E71-82CCF96339FB}"/>
              </a:ext>
            </a:extLst>
          </p:cNvPr>
          <p:cNvSpPr txBox="1"/>
          <p:nvPr/>
        </p:nvSpPr>
        <p:spPr>
          <a:xfrm>
            <a:off x="5606143" y="5932714"/>
            <a:ext cx="2777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</a:rPr>
              <a:t>43% more purchases</a:t>
            </a:r>
          </a:p>
        </p:txBody>
      </p:sp>
    </p:spTree>
    <p:extLst>
      <p:ext uri="{BB962C8B-B14F-4D97-AF65-F5344CB8AC3E}">
        <p14:creationId xmlns:p14="http://schemas.microsoft.com/office/powerpoint/2010/main" val="27206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BC42F9-4AE8-1044-A667-D8C28176BAAB}"/>
              </a:ext>
            </a:extLst>
          </p:cNvPr>
          <p:cNvSpPr/>
          <p:nvPr/>
        </p:nvSpPr>
        <p:spPr>
          <a:xfrm>
            <a:off x="0" y="1417638"/>
            <a:ext cx="9144000" cy="5440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54710-F8DA-294D-BC8D-24C0020B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7A26-72F4-DB4F-9842-913090138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Compare two variations of a design</a:t>
            </a:r>
          </a:p>
          <a:p>
            <a:r>
              <a:rPr lang="en-US" dirty="0">
                <a:solidFill>
                  <a:schemeClr val="bg1"/>
                </a:solidFill>
              </a:rPr>
              <a:t>Often used for web pages with a call to action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Randomly show a user design A or B</a:t>
            </a:r>
          </a:p>
          <a:p>
            <a:r>
              <a:rPr lang="en-US" dirty="0">
                <a:solidFill>
                  <a:schemeClr val="bg1"/>
                </a:solidFill>
              </a:rPr>
              <a:t>Does design A or B lead to more sales/signups/clicks?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Requires many users</a:t>
            </a:r>
          </a:p>
          <a:p>
            <a:r>
              <a:rPr lang="en-US" dirty="0">
                <a:solidFill>
                  <a:schemeClr val="bg1"/>
                </a:solidFill>
              </a:rPr>
              <a:t>Is there a </a:t>
            </a:r>
            <a:r>
              <a:rPr lang="en-US" i="1" dirty="0">
                <a:solidFill>
                  <a:schemeClr val="bg1"/>
                </a:solidFill>
              </a:rPr>
              <a:t>statistically significant difference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r>
              <a:rPr lang="en-US" dirty="0">
                <a:solidFill>
                  <a:schemeClr val="bg1"/>
                </a:solidFill>
              </a:rPr>
              <a:t>Doesn’t tell you </a:t>
            </a:r>
            <a:r>
              <a:rPr lang="en-US" i="1" dirty="0">
                <a:solidFill>
                  <a:schemeClr val="bg1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2571609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DBF6BD-6D03-3B4A-B703-5F1ABBF27512}"/>
              </a:ext>
            </a:extLst>
          </p:cNvPr>
          <p:cNvSpPr/>
          <p:nvPr/>
        </p:nvSpPr>
        <p:spPr>
          <a:xfrm>
            <a:off x="0" y="1417638"/>
            <a:ext cx="9144000" cy="5440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9D448-A5B7-3248-9EB8-968CE493E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76DD-042D-D14F-9CD1-61859B01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“Fly on the wall”</a:t>
            </a:r>
          </a:p>
          <a:p>
            <a:r>
              <a:rPr lang="en-US" dirty="0">
                <a:solidFill>
                  <a:schemeClr val="bg1"/>
                </a:solidFill>
              </a:rPr>
              <a:t>Observe people in their own setting… often work</a:t>
            </a:r>
          </a:p>
          <a:p>
            <a:r>
              <a:rPr lang="en-US" dirty="0">
                <a:solidFill>
                  <a:schemeClr val="bg1"/>
                </a:solidFill>
              </a:rPr>
              <a:t>Rich qualitative data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Expensive!</a:t>
            </a:r>
          </a:p>
          <a:p>
            <a:r>
              <a:rPr lang="en-US" dirty="0">
                <a:solidFill>
                  <a:schemeClr val="bg1"/>
                </a:solidFill>
              </a:rPr>
              <a:t>Time consuming</a:t>
            </a:r>
          </a:p>
          <a:p>
            <a:r>
              <a:rPr lang="en-US" dirty="0">
                <a:solidFill>
                  <a:schemeClr val="bg1"/>
                </a:solidFill>
              </a:rPr>
              <a:t>Difficult to get access</a:t>
            </a:r>
          </a:p>
        </p:txBody>
      </p:sp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018706F-EE8A-6E47-87E0-4C7537819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347"/>
          <a:stretch/>
        </p:blipFill>
        <p:spPr>
          <a:xfrm rot="19680969">
            <a:off x="6574021" y="4468944"/>
            <a:ext cx="2222707" cy="19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3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A816-12BA-314D-9FBC-AED2E02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&amp; Survey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0971B-9EDD-F045-AF2D-0258C8341511}"/>
              </a:ext>
            </a:extLst>
          </p:cNvPr>
          <p:cNvSpPr/>
          <p:nvPr/>
        </p:nvSpPr>
        <p:spPr>
          <a:xfrm>
            <a:off x="0" y="1417638"/>
            <a:ext cx="9144000" cy="5440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43DF99-2203-814D-994C-1B79E7D95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Open-ended questions show the users perspective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Users will surprise you</a:t>
            </a:r>
          </a:p>
          <a:p>
            <a:r>
              <a:rPr lang="en-US" dirty="0">
                <a:solidFill>
                  <a:schemeClr val="bg1"/>
                </a:solidFill>
              </a:rPr>
              <a:t>Don’t ask leading questions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“How much do you love my app?”</a:t>
            </a:r>
          </a:p>
          <a:p>
            <a:r>
              <a:rPr lang="en-US" dirty="0">
                <a:solidFill>
                  <a:schemeClr val="bg1"/>
                </a:solidFill>
              </a:rPr>
              <a:t>Responses don’t always match behavior</a:t>
            </a:r>
          </a:p>
          <a:p>
            <a:r>
              <a:rPr lang="en-US" dirty="0">
                <a:solidFill>
                  <a:schemeClr val="bg1"/>
                </a:solidFill>
              </a:rPr>
              <a:t>Scalable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“Do you want this feature?” </a:t>
            </a:r>
            <a:r>
              <a:rPr lang="en-US" i="1" dirty="0">
                <a:solidFill>
                  <a:schemeClr val="accent2"/>
                </a:solidFill>
              </a:rPr>
              <a:t>“YES!”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C33C1-5C54-054E-9F43-2E7C09011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0"/>
          <a:stretch/>
        </p:blipFill>
        <p:spPr>
          <a:xfrm>
            <a:off x="6433835" y="4895354"/>
            <a:ext cx="1959177" cy="15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3E502C-9432-1C40-B59B-EC1129F7D547}"/>
              </a:ext>
            </a:extLst>
          </p:cNvPr>
          <p:cNvSpPr txBox="1"/>
          <p:nvPr/>
        </p:nvSpPr>
        <p:spPr>
          <a:xfrm>
            <a:off x="1475896" y="2967335"/>
            <a:ext cx="6192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3"/>
                </a:solidFill>
              </a:rPr>
              <a:t>What biases does each of these methods have?</a:t>
            </a:r>
          </a:p>
        </p:txBody>
      </p:sp>
    </p:spTree>
    <p:extLst>
      <p:ext uri="{BB962C8B-B14F-4D97-AF65-F5344CB8AC3E}">
        <p14:creationId xmlns:p14="http://schemas.microsoft.com/office/powerpoint/2010/main" val="2284806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3E502C-9432-1C40-B59B-EC1129F7D547}"/>
              </a:ext>
            </a:extLst>
          </p:cNvPr>
          <p:cNvSpPr txBox="1"/>
          <p:nvPr/>
        </p:nvSpPr>
        <p:spPr>
          <a:xfrm>
            <a:off x="2193080" y="2917372"/>
            <a:ext cx="475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5"/>
                </a:solidFill>
              </a:rPr>
              <a:t>You don’t even need a working app!</a:t>
            </a:r>
          </a:p>
        </p:txBody>
      </p:sp>
    </p:spTree>
    <p:extLst>
      <p:ext uri="{BB962C8B-B14F-4D97-AF65-F5344CB8AC3E}">
        <p14:creationId xmlns:p14="http://schemas.microsoft.com/office/powerpoint/2010/main" val="196113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Development Process</a:t>
            </a:r>
          </a:p>
        </p:txBody>
      </p:sp>
      <p:grpSp>
        <p:nvGrpSpPr>
          <p:cNvPr id="16386" name="Group 38"/>
          <p:cNvGrpSpPr>
            <a:grpSpLocks/>
          </p:cNvGrpSpPr>
          <p:nvPr/>
        </p:nvGrpSpPr>
        <p:grpSpPr bwMode="auto">
          <a:xfrm>
            <a:off x="122238" y="1073150"/>
            <a:ext cx="10566400" cy="5478463"/>
            <a:chOff x="48495" y="862288"/>
            <a:chExt cx="10567230" cy="5477908"/>
          </a:xfrm>
        </p:grpSpPr>
        <p:sp>
          <p:nvSpPr>
            <p:cNvPr id="20" name="Arc 19"/>
            <p:cNvSpPr/>
            <p:nvPr/>
          </p:nvSpPr>
          <p:spPr>
            <a:xfrm>
              <a:off x="3317414" y="2449627"/>
              <a:ext cx="2906941" cy="290483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400000">
              <a:off x="3317675" y="2531907"/>
              <a:ext cx="2906419" cy="290694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3249146" y="2532169"/>
              <a:ext cx="2905353" cy="2906419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16200000">
              <a:off x="3249408" y="2449366"/>
              <a:ext cx="2904831" cy="290535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5400000" flipV="1">
              <a:off x="1703855" y="542081"/>
              <a:ext cx="2906418" cy="3981763"/>
            </a:xfrm>
            <a:prstGeom prst="arc">
              <a:avLst/>
            </a:prstGeom>
            <a:ln w="203200" cmpd="sng">
              <a:solidFill>
                <a:schemeClr val="tx1">
                  <a:lumMod val="50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396" name="TextBox 28"/>
            <p:cNvSpPr txBox="1">
              <a:spLocks noChangeArrowheads="1"/>
            </p:cNvSpPr>
            <p:nvPr/>
          </p:nvSpPr>
          <p:spPr bwMode="auto">
            <a:xfrm rot="2255331">
              <a:off x="1767943" y="1888634"/>
              <a:ext cx="1985646" cy="830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Requirements</a:t>
              </a:r>
            </a:p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Planning</a:t>
              </a:r>
            </a:p>
          </p:txBody>
        </p:sp>
        <p:sp>
          <p:nvSpPr>
            <p:cNvPr id="16397" name="TextBox 31"/>
            <p:cNvSpPr txBox="1">
              <a:spLocks noChangeArrowheads="1"/>
            </p:cNvSpPr>
            <p:nvPr/>
          </p:nvSpPr>
          <p:spPr bwMode="auto">
            <a:xfrm rot="-2748444">
              <a:off x="5522329" y="1388340"/>
              <a:ext cx="2252525" cy="1200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Analysis</a:t>
              </a:r>
            </a:p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Design</a:t>
              </a:r>
            </a:p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Implementation</a:t>
              </a:r>
            </a:p>
          </p:txBody>
        </p:sp>
        <p:sp>
          <p:nvSpPr>
            <p:cNvPr id="16398" name="TextBox 33"/>
            <p:cNvSpPr txBox="1">
              <a:spLocks noChangeArrowheads="1"/>
            </p:cNvSpPr>
            <p:nvPr/>
          </p:nvSpPr>
          <p:spPr bwMode="auto">
            <a:xfrm>
              <a:off x="7128234" y="5747173"/>
              <a:ext cx="1762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7F7F7F"/>
                  </a:solidFill>
                </a:rPr>
                <a:t>Deployment</a:t>
              </a:r>
            </a:p>
          </p:txBody>
        </p:sp>
        <p:sp>
          <p:nvSpPr>
            <p:cNvPr id="16399" name="TextBox 34"/>
            <p:cNvSpPr txBox="1">
              <a:spLocks noChangeArrowheads="1"/>
            </p:cNvSpPr>
            <p:nvPr/>
          </p:nvSpPr>
          <p:spPr bwMode="auto">
            <a:xfrm rot="1596534">
              <a:off x="6053766" y="4725340"/>
              <a:ext cx="11060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Testing</a:t>
              </a:r>
            </a:p>
          </p:txBody>
        </p:sp>
        <p:sp>
          <p:nvSpPr>
            <p:cNvPr id="16400" name="TextBox 35"/>
            <p:cNvSpPr txBox="1">
              <a:spLocks noChangeArrowheads="1"/>
            </p:cNvSpPr>
            <p:nvPr/>
          </p:nvSpPr>
          <p:spPr bwMode="auto">
            <a:xfrm rot="-2225573">
              <a:off x="2136354" y="5139217"/>
              <a:ext cx="15358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Evaluation</a:t>
              </a:r>
            </a:p>
          </p:txBody>
        </p:sp>
        <p:sp>
          <p:nvSpPr>
            <p:cNvPr id="24592" name="TextBox 36"/>
            <p:cNvSpPr txBox="1">
              <a:spLocks noChangeArrowheads="1"/>
            </p:cNvSpPr>
            <p:nvPr/>
          </p:nvSpPr>
          <p:spPr bwMode="auto">
            <a:xfrm>
              <a:off x="48495" y="2633759"/>
              <a:ext cx="1292327" cy="830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Initial</a:t>
              </a:r>
              <a:b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Planning</a:t>
              </a:r>
            </a:p>
          </p:txBody>
        </p:sp>
        <p:sp>
          <p:nvSpPr>
            <p:cNvPr id="38" name="Arc 37"/>
            <p:cNvSpPr/>
            <p:nvPr/>
          </p:nvSpPr>
          <p:spPr>
            <a:xfrm rot="5400000" flipV="1">
              <a:off x="6556430" y="2280901"/>
              <a:ext cx="2906419" cy="5212172"/>
            </a:xfrm>
            <a:prstGeom prst="arc">
              <a:avLst>
                <a:gd name="adj1" fmla="val 16870527"/>
                <a:gd name="adj2" fmla="val 556620"/>
              </a:avLst>
            </a:prstGeom>
            <a:ln w="203200" cmpd="sng">
              <a:solidFill>
                <a:srgbClr val="7F7F7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E7EC2-0E5F-2C46-8528-84917A80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9D5B7-C522-584C-8EE1-DC79CF65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a full feature/product is expensive</a:t>
            </a:r>
          </a:p>
          <a:p>
            <a:r>
              <a:rPr lang="en-US" dirty="0"/>
              <a:t>Prototype to gather requirements first</a:t>
            </a:r>
          </a:p>
          <a:p>
            <a:endParaRPr lang="en-US" dirty="0"/>
          </a:p>
          <a:p>
            <a:r>
              <a:rPr lang="en-US" dirty="0"/>
              <a:t>Mockups/wireframes</a:t>
            </a:r>
          </a:p>
          <a:p>
            <a:r>
              <a:rPr lang="en-US" dirty="0"/>
              <a:t>Paper prototype</a:t>
            </a:r>
          </a:p>
          <a:p>
            <a:r>
              <a:rPr lang="en-US" dirty="0"/>
              <a:t>Wizard of Oz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5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1E65-1FE6-DD42-A810-B3018899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4E4E82-10EF-7B4E-9F77-7B036D4AF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2367"/>
            <a:ext cx="8229600" cy="388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6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A3EE-9875-8A4C-B527-A6ECF3B6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 of Oz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9D651-D382-004B-B5F8-5CACC7BD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3" y="1853296"/>
            <a:ext cx="3589874" cy="3509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A4AB6-6461-C64F-9B43-E2DA91B650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148" y="2063578"/>
            <a:ext cx="4300149" cy="322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3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E615-1620-D549-92C9-D4D34F43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45CB6-A295-3744-BCDA-B526E5C7E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69067-F78E-C445-AAEC-B43FB2F24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908" y="1294148"/>
            <a:ext cx="3714185" cy="52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11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E7A033-5E58-B14E-86D6-BE6AC4667FDD}"/>
              </a:ext>
            </a:extLst>
          </p:cNvPr>
          <p:cNvSpPr txBox="1"/>
          <p:nvPr/>
        </p:nvSpPr>
        <p:spPr>
          <a:xfrm>
            <a:off x="2823253" y="715417"/>
            <a:ext cx="349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7900"/>
                </a:solidFill>
              </a:rPr>
              <a:t>What is a usability?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4959C-7FA3-9F4B-B6C2-5BED6D31D5C0}"/>
              </a:ext>
            </a:extLst>
          </p:cNvPr>
          <p:cNvSpPr/>
          <p:nvPr/>
        </p:nvSpPr>
        <p:spPr>
          <a:xfrm>
            <a:off x="1600199" y="1830362"/>
            <a:ext cx="5943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FFFF"/>
                </a:solidFill>
              </a:rPr>
              <a:t>ISO 9241-11: </a:t>
            </a:r>
            <a:r>
              <a:rPr lang="en-US" sz="2400" i="1" dirty="0">
                <a:solidFill>
                  <a:srgbClr val="00FFFF"/>
                </a:solidFill>
              </a:rPr>
              <a:t>“the extent to which a product can be used by specified users to achieve specified goals with effectiveness, efficiency and satisfaction in a specified context of use.”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32DFC-0914-A94E-8163-B303F18EB44B}"/>
              </a:ext>
            </a:extLst>
          </p:cNvPr>
          <p:cNvSpPr/>
          <p:nvPr/>
        </p:nvSpPr>
        <p:spPr>
          <a:xfrm>
            <a:off x="1881302" y="4334076"/>
            <a:ext cx="5381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E3"/>
                </a:solidFill>
              </a:rPr>
              <a:t>Learnability, Efficiency, Memorability, Errors, Satisfaction</a:t>
            </a:r>
          </a:p>
        </p:txBody>
      </p:sp>
    </p:spTree>
    <p:extLst>
      <p:ext uri="{BB962C8B-B14F-4D97-AF65-F5344CB8AC3E}">
        <p14:creationId xmlns:p14="http://schemas.microsoft.com/office/powerpoint/2010/main" val="1105308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F28-2DC3-844A-801B-2CBC1CEB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Aspects of Usability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D8441-28AC-E04C-85AB-410A9D8DE21D}"/>
              </a:ext>
            </a:extLst>
          </p:cNvPr>
          <p:cNvSpPr txBox="1"/>
          <p:nvPr/>
        </p:nvSpPr>
        <p:spPr>
          <a:xfrm>
            <a:off x="968128" y="1417638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</a:rPr>
              <a:t>Learnability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D030-0ECF-8145-9538-5E8618E335DE}"/>
              </a:ext>
            </a:extLst>
          </p:cNvPr>
          <p:cNvSpPr txBox="1"/>
          <p:nvPr/>
        </p:nvSpPr>
        <p:spPr>
          <a:xfrm>
            <a:off x="6093764" y="1489874"/>
            <a:ext cx="155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</a:rPr>
              <a:t>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CA274-4F73-4842-87C1-53E3411C96D2}"/>
              </a:ext>
            </a:extLst>
          </p:cNvPr>
          <p:cNvSpPr txBox="1"/>
          <p:nvPr/>
        </p:nvSpPr>
        <p:spPr>
          <a:xfrm>
            <a:off x="770925" y="4305596"/>
            <a:ext cx="215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Memorability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BD470-FC2C-644E-B2DC-EEC65288E710}"/>
              </a:ext>
            </a:extLst>
          </p:cNvPr>
          <p:cNvSpPr txBox="1"/>
          <p:nvPr/>
        </p:nvSpPr>
        <p:spPr>
          <a:xfrm>
            <a:off x="6600697" y="4305595"/>
            <a:ext cx="105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1B868-E25B-B446-B37F-04A836C28359}"/>
              </a:ext>
            </a:extLst>
          </p:cNvPr>
          <p:cNvSpPr txBox="1"/>
          <p:nvPr/>
        </p:nvSpPr>
        <p:spPr>
          <a:xfrm>
            <a:off x="3575497" y="3179528"/>
            <a:ext cx="186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</a:rPr>
              <a:t>Satisfaction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1310D-0056-6C48-90EB-4C5DEFA288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55" y="4828816"/>
            <a:ext cx="1481333" cy="144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84E33-DDCB-2D42-AC1E-488DC1C98B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565" y="1999925"/>
            <a:ext cx="1632270" cy="1637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32B339-CF3D-724F-861B-C9DBAB48A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711" y="2063700"/>
            <a:ext cx="1637414" cy="1637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D6F04D-5240-EF44-A5D9-BC4DEEFA4E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5268" y="4828815"/>
            <a:ext cx="1664087" cy="1446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8AF1D-35ED-3241-A897-D3278B7A7B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12" y="3701114"/>
            <a:ext cx="1799167" cy="14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86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7B4A-9378-F248-9D38-3F829FE0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F8AE-0894-3549-846C-AC3D021A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users learn to correctly use it?</a:t>
            </a:r>
          </a:p>
          <a:p>
            <a:pPr lvl="1"/>
            <a:r>
              <a:rPr lang="en-US" dirty="0"/>
              <a:t>Can unfamiliar users pick it up?</a:t>
            </a:r>
          </a:p>
          <a:p>
            <a:pPr lvl="1"/>
            <a:r>
              <a:rPr lang="en-US" dirty="0"/>
              <a:t>Can power users learn to become experts with it?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How to provide the right guidance to help users?</a:t>
            </a:r>
          </a:p>
          <a:p>
            <a:r>
              <a:rPr lang="en-US" dirty="0"/>
              <a:t>They won’t read instruction books!</a:t>
            </a:r>
          </a:p>
          <a:p>
            <a:r>
              <a:rPr lang="en-US" dirty="0"/>
              <a:t>Wizards?</a:t>
            </a:r>
          </a:p>
          <a:p>
            <a:r>
              <a:rPr lang="en-US" dirty="0"/>
              <a:t>Visible &amp; labeled buttons</a:t>
            </a:r>
          </a:p>
        </p:txBody>
      </p:sp>
    </p:spTree>
    <p:extLst>
      <p:ext uri="{BB962C8B-B14F-4D97-AF65-F5344CB8AC3E}">
        <p14:creationId xmlns:p14="http://schemas.microsoft.com/office/powerpoint/2010/main" val="244955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1A3F-16F1-A846-A7E1-542C60C4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FB4D-60BB-374B-9EE3-A8FDE09FE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0682E-03B1-624B-B751-6DC89E6B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01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4248-B92D-A44E-85C1-C3B4B763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D1F0-52C2-3C4D-ACA7-F39189BF2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F8D7D-5397-BD44-B5C0-05C6D070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9038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33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91D34-3DFA-7A48-9748-0D360A453D95}"/>
              </a:ext>
            </a:extLst>
          </p:cNvPr>
          <p:cNvSpPr/>
          <p:nvPr/>
        </p:nvSpPr>
        <p:spPr>
          <a:xfrm>
            <a:off x="2764466" y="247460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FF7900"/>
                </a:solidFill>
              </a:rPr>
              <a:t>Design constraint: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Don’t overwhelm the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it easy to find features</a:t>
            </a:r>
          </a:p>
        </p:txBody>
      </p:sp>
    </p:spTree>
    <p:extLst>
      <p:ext uri="{BB962C8B-B14F-4D97-AF65-F5344CB8AC3E}">
        <p14:creationId xmlns:p14="http://schemas.microsoft.com/office/powerpoint/2010/main" val="388700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DCD00-A825-884E-8DF0-1DCC6D1F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99224-0CBB-494C-B73D-624EE4E16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113" y="1600200"/>
            <a:ext cx="4038600" cy="4525963"/>
          </a:xfrm>
        </p:spPr>
        <p:txBody>
          <a:bodyPr wrap="square" anchor="t">
            <a:normAutofit lnSpcReduction="10000"/>
          </a:bodyPr>
          <a:lstStyle/>
          <a:p>
            <a:r>
              <a:rPr lang="en-US" dirty="0"/>
              <a:t>What is user testing?</a:t>
            </a:r>
          </a:p>
          <a:p>
            <a:r>
              <a:rPr lang="en-US" dirty="0"/>
              <a:t>Why user test?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Measurements</a:t>
            </a:r>
          </a:p>
          <a:p>
            <a:r>
              <a:rPr lang="en-US" dirty="0"/>
              <a:t>Prototypes</a:t>
            </a:r>
          </a:p>
          <a:p>
            <a:endParaRPr lang="en-US" dirty="0"/>
          </a:p>
          <a:p>
            <a:r>
              <a:rPr lang="en-US" dirty="0"/>
              <a:t>How to apply to your projects</a:t>
            </a:r>
          </a:p>
          <a:p>
            <a:r>
              <a:rPr lang="en-US" dirty="0"/>
              <a:t>In-class activity</a:t>
            </a:r>
          </a:p>
        </p:txBody>
      </p:sp>
      <p:pic>
        <p:nvPicPr>
          <p:cNvPr id="1026" name="Picture 2" descr="Observe Customers Where They Are - Teaching Entrepreneurship">
            <a:extLst>
              <a:ext uri="{FF2B5EF4-FFF2-40B4-BE49-F238E27FC236}">
                <a16:creationId xmlns:a16="http://schemas.microsoft.com/office/drawing/2014/main" id="{86D66E11-8435-4E45-BCCC-659AC9B3F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r="15361" b="1"/>
          <a:stretch/>
        </p:blipFill>
        <p:spPr bwMode="auto">
          <a:xfrm>
            <a:off x="4691741" y="1600199"/>
            <a:ext cx="4038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74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74AF-1EA9-F342-BF67-434BD6C1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6211"/>
            <a:ext cx="8229600" cy="1143000"/>
          </a:xfrm>
        </p:spPr>
        <p:txBody>
          <a:bodyPr/>
          <a:lstStyle/>
          <a:p>
            <a:r>
              <a:rPr lang="en-US" sz="2800" dirty="0">
                <a:solidFill>
                  <a:srgbClr val="00FF00"/>
                </a:solidFill>
              </a:rPr>
              <a:t>How could we measure learnability?</a:t>
            </a:r>
          </a:p>
        </p:txBody>
      </p:sp>
    </p:spTree>
    <p:extLst>
      <p:ext uri="{BB962C8B-B14F-4D97-AF65-F5344CB8AC3E}">
        <p14:creationId xmlns:p14="http://schemas.microsoft.com/office/powerpoint/2010/main" val="4176536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F28-2DC3-844A-801B-2CBC1CEB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Aspects of Usability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D8441-28AC-E04C-85AB-410A9D8DE21D}"/>
              </a:ext>
            </a:extLst>
          </p:cNvPr>
          <p:cNvSpPr txBox="1"/>
          <p:nvPr/>
        </p:nvSpPr>
        <p:spPr>
          <a:xfrm>
            <a:off x="968128" y="1417638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</a:rPr>
              <a:t>Learnability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D030-0ECF-8145-9538-5E8618E335DE}"/>
              </a:ext>
            </a:extLst>
          </p:cNvPr>
          <p:cNvSpPr txBox="1"/>
          <p:nvPr/>
        </p:nvSpPr>
        <p:spPr>
          <a:xfrm>
            <a:off x="6093764" y="1489874"/>
            <a:ext cx="155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</a:rPr>
              <a:t>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CA274-4F73-4842-87C1-53E3411C96D2}"/>
              </a:ext>
            </a:extLst>
          </p:cNvPr>
          <p:cNvSpPr txBox="1"/>
          <p:nvPr/>
        </p:nvSpPr>
        <p:spPr>
          <a:xfrm>
            <a:off x="770925" y="4305596"/>
            <a:ext cx="215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Memorability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BD470-FC2C-644E-B2DC-EEC65288E710}"/>
              </a:ext>
            </a:extLst>
          </p:cNvPr>
          <p:cNvSpPr txBox="1"/>
          <p:nvPr/>
        </p:nvSpPr>
        <p:spPr>
          <a:xfrm>
            <a:off x="6600697" y="4305595"/>
            <a:ext cx="105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1B868-E25B-B446-B37F-04A836C28359}"/>
              </a:ext>
            </a:extLst>
          </p:cNvPr>
          <p:cNvSpPr txBox="1"/>
          <p:nvPr/>
        </p:nvSpPr>
        <p:spPr>
          <a:xfrm>
            <a:off x="3575497" y="3179528"/>
            <a:ext cx="186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</a:rPr>
              <a:t>Satisfaction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1310D-0056-6C48-90EB-4C5DEFA288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55" y="4828816"/>
            <a:ext cx="1481333" cy="144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84E33-DDCB-2D42-AC1E-488DC1C98B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565" y="1999925"/>
            <a:ext cx="1632270" cy="1637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32B339-CF3D-724F-861B-C9DBAB48A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711" y="2063700"/>
            <a:ext cx="1637414" cy="1637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D6F04D-5240-EF44-A5D9-BC4DEEFA4E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5268" y="4828815"/>
            <a:ext cx="1664087" cy="1446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8AF1D-35ED-3241-A897-D3278B7A7B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12" y="3701114"/>
            <a:ext cx="1799167" cy="14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24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7B4A-9378-F248-9D38-3F829FE0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F8AE-0894-3549-846C-AC3D021A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fast can users perform the correct interaction?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How do you design interfaces for faster interactions?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2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D99A-1E22-F743-A021-E6BAA9BA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B7CA3C-F295-B14B-8033-ED3A6557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8183"/>
            <a:ext cx="8229600" cy="33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99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0F18D2-E88F-9944-AC41-8A6114448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641" y="490356"/>
            <a:ext cx="3094874" cy="58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08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E4C43-37ED-3340-8495-5DFD2C99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55" y="987953"/>
            <a:ext cx="7524894" cy="53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26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8DC943B-17F4-CC44-AC0D-49D1F664C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564" y="4156355"/>
            <a:ext cx="5497033" cy="225914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F226F37-0CB3-F742-92BD-65D402D6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7663" y="1265275"/>
            <a:ext cx="2364884" cy="449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4AC1F-81A0-A24C-9BBD-A79FEEBD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094" y="611571"/>
            <a:ext cx="5217628" cy="36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7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98387A-AE13-8348-97FE-2EC672C5FD03}"/>
              </a:ext>
            </a:extLst>
          </p:cNvPr>
          <p:cNvSpPr txBox="1"/>
          <p:nvPr/>
        </p:nvSpPr>
        <p:spPr>
          <a:xfrm>
            <a:off x="2775063" y="2445488"/>
            <a:ext cx="5858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7900"/>
                </a:solidFill>
              </a:rPr>
              <a:t>Design constraint: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 experts be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 novices learn</a:t>
            </a:r>
          </a:p>
        </p:txBody>
      </p:sp>
    </p:spTree>
    <p:extLst>
      <p:ext uri="{BB962C8B-B14F-4D97-AF65-F5344CB8AC3E}">
        <p14:creationId xmlns:p14="http://schemas.microsoft.com/office/powerpoint/2010/main" val="2252648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74AF-1EA9-F342-BF67-434BD6C1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6211"/>
            <a:ext cx="8229600" cy="1143000"/>
          </a:xfrm>
        </p:spPr>
        <p:txBody>
          <a:bodyPr/>
          <a:lstStyle/>
          <a:p>
            <a:r>
              <a:rPr lang="en-US" sz="2800" dirty="0">
                <a:solidFill>
                  <a:srgbClr val="00FF00"/>
                </a:solidFill>
              </a:rPr>
              <a:t>How could we measure efficiency?</a:t>
            </a:r>
          </a:p>
        </p:txBody>
      </p:sp>
    </p:spTree>
    <p:extLst>
      <p:ext uri="{BB962C8B-B14F-4D97-AF65-F5344CB8AC3E}">
        <p14:creationId xmlns:p14="http://schemas.microsoft.com/office/powerpoint/2010/main" val="346474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AAE2-C065-0F44-ABE1-9007CD56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6A918-0930-0E47-AE86-0EAADA16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unlikely that users will make errors?</a:t>
            </a:r>
          </a:p>
          <a:p>
            <a:r>
              <a:rPr lang="en-US" dirty="0"/>
              <a:t>Is it easy to recover from errors?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62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CD71-69A2-8C41-9310-C60100F3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1E9B0-D4F8-2248-8B83-97422E1F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0CA39-5861-F443-A348-63455E5FD5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0941" y="1842136"/>
            <a:ext cx="5124892" cy="317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32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C233-A7FB-5544-AA40-817FD673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hard to make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1C82-0EFF-3147-A101-227FB9E2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Unambiguous buttons</a:t>
            </a:r>
          </a:p>
          <a:p>
            <a:r>
              <a:rPr lang="en-US" dirty="0"/>
              <a:t>Clear descriptions</a:t>
            </a:r>
          </a:p>
          <a:p>
            <a:r>
              <a:rPr lang="en-US" dirty="0"/>
              <a:t>No surprises!</a:t>
            </a:r>
          </a:p>
          <a:p>
            <a:r>
              <a:rPr lang="en-US" dirty="0"/>
              <a:t>Every action should be </a:t>
            </a:r>
            <a:r>
              <a:rPr lang="en-US" dirty="0" err="1"/>
              <a:t>revertable</a:t>
            </a:r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216224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4A69-E83D-AD4C-9469-587D8A29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61299"/>
            <a:ext cx="8229600" cy="1143000"/>
          </a:xfrm>
        </p:spPr>
        <p:txBody>
          <a:bodyPr/>
          <a:lstStyle/>
          <a:p>
            <a:r>
              <a:rPr lang="en-US" dirty="0" err="1"/>
              <a:t>Revertable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2D6C7-098B-3E46-9C13-86962559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8324"/>
            <a:ext cx="8229600" cy="4525963"/>
          </a:xfrm>
        </p:spPr>
        <p:txBody>
          <a:bodyPr/>
          <a:lstStyle/>
          <a:p>
            <a:r>
              <a:rPr lang="en-US" dirty="0"/>
              <a:t>Ever close a tab on accident?</a:t>
            </a:r>
          </a:p>
          <a:p>
            <a:pPr lvl="1"/>
            <a:r>
              <a:rPr lang="en-US" dirty="0"/>
              <a:t>Reopen tab</a:t>
            </a:r>
          </a:p>
          <a:p>
            <a:r>
              <a:rPr lang="en-US" dirty="0"/>
              <a:t>Ever close all your tabs?</a:t>
            </a:r>
          </a:p>
          <a:p>
            <a:pPr lvl="1"/>
            <a:r>
              <a:rPr lang="en-US" dirty="0"/>
              <a:t>Reopen all</a:t>
            </a:r>
          </a:p>
          <a:p>
            <a:r>
              <a:rPr lang="en-US" dirty="0"/>
              <a:t>Ever close Chrome?</a:t>
            </a:r>
          </a:p>
          <a:p>
            <a:pPr lvl="1"/>
            <a:r>
              <a:rPr lang="en-US" dirty="0"/>
              <a:t>Recent update made it harder</a:t>
            </a:r>
          </a:p>
          <a:p>
            <a:r>
              <a:rPr lang="en-US" dirty="0"/>
              <a:t>Delete a file?</a:t>
            </a:r>
          </a:p>
          <a:p>
            <a:pPr lvl="1"/>
            <a:r>
              <a:rPr lang="en-US" dirty="0"/>
              <a:t>Trash</a:t>
            </a:r>
          </a:p>
          <a:p>
            <a:r>
              <a:rPr lang="en-US" dirty="0"/>
              <a:t>Changed a file?</a:t>
            </a:r>
          </a:p>
          <a:p>
            <a:pPr lvl="1"/>
            <a:r>
              <a:rPr lang="en-US" dirty="0"/>
              <a:t>Undo</a:t>
            </a:r>
          </a:p>
          <a:p>
            <a:r>
              <a:rPr lang="en-US" dirty="0"/>
              <a:t>Clicked the Next button?</a:t>
            </a:r>
          </a:p>
          <a:p>
            <a:pPr lvl="1"/>
            <a:r>
              <a:rPr lang="en-US" dirty="0"/>
              <a:t>Previous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32190-D543-7A43-9453-B0522EA0AC09}"/>
              </a:ext>
            </a:extLst>
          </p:cNvPr>
          <p:cNvSpPr txBox="1"/>
          <p:nvPr/>
        </p:nvSpPr>
        <p:spPr>
          <a:xfrm>
            <a:off x="5071729" y="3710763"/>
            <a:ext cx="30966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</a:rPr>
              <a:t>For permanent things…</a:t>
            </a:r>
          </a:p>
          <a:p>
            <a:r>
              <a:rPr lang="en-US" sz="2400" dirty="0">
                <a:solidFill>
                  <a:srgbClr val="00FFFF"/>
                </a:solidFill>
              </a:rPr>
              <a:t>  Ask if they are sure.</a:t>
            </a:r>
          </a:p>
          <a:p>
            <a:r>
              <a:rPr lang="en-US" sz="2400" dirty="0">
                <a:solidFill>
                  <a:srgbClr val="00FFFF"/>
                </a:solidFill>
              </a:rPr>
              <a:t>  Consider a delay.</a:t>
            </a:r>
          </a:p>
        </p:txBody>
      </p:sp>
    </p:spTree>
    <p:extLst>
      <p:ext uri="{BB962C8B-B14F-4D97-AF65-F5344CB8AC3E}">
        <p14:creationId xmlns:p14="http://schemas.microsoft.com/office/powerpoint/2010/main" val="3342569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5893F-C296-8A44-A624-AD21F1926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785458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74AF-1EA9-F342-BF67-434BD6C1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6211"/>
            <a:ext cx="8229600" cy="1143000"/>
          </a:xfrm>
        </p:spPr>
        <p:txBody>
          <a:bodyPr/>
          <a:lstStyle/>
          <a:p>
            <a:r>
              <a:rPr lang="en-US" sz="2800" dirty="0">
                <a:solidFill>
                  <a:srgbClr val="00FF00"/>
                </a:solidFill>
              </a:rPr>
              <a:t>How could we measure errors?</a:t>
            </a:r>
          </a:p>
        </p:txBody>
      </p:sp>
    </p:spTree>
    <p:extLst>
      <p:ext uri="{BB962C8B-B14F-4D97-AF65-F5344CB8AC3E}">
        <p14:creationId xmlns:p14="http://schemas.microsoft.com/office/powerpoint/2010/main" val="1703431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F28-2DC3-844A-801B-2CBC1CEB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Aspects of Usability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D8441-28AC-E04C-85AB-410A9D8DE21D}"/>
              </a:ext>
            </a:extLst>
          </p:cNvPr>
          <p:cNvSpPr txBox="1"/>
          <p:nvPr/>
        </p:nvSpPr>
        <p:spPr>
          <a:xfrm>
            <a:off x="968128" y="1417638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</a:rPr>
              <a:t>Learnability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D030-0ECF-8145-9538-5E8618E335DE}"/>
              </a:ext>
            </a:extLst>
          </p:cNvPr>
          <p:cNvSpPr txBox="1"/>
          <p:nvPr/>
        </p:nvSpPr>
        <p:spPr>
          <a:xfrm>
            <a:off x="6093764" y="1489874"/>
            <a:ext cx="155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</a:rPr>
              <a:t>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CA274-4F73-4842-87C1-53E3411C96D2}"/>
              </a:ext>
            </a:extLst>
          </p:cNvPr>
          <p:cNvSpPr txBox="1"/>
          <p:nvPr/>
        </p:nvSpPr>
        <p:spPr>
          <a:xfrm>
            <a:off x="770925" y="4305596"/>
            <a:ext cx="215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Memorability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BD470-FC2C-644E-B2DC-EEC65288E710}"/>
              </a:ext>
            </a:extLst>
          </p:cNvPr>
          <p:cNvSpPr txBox="1"/>
          <p:nvPr/>
        </p:nvSpPr>
        <p:spPr>
          <a:xfrm>
            <a:off x="6600697" y="4305595"/>
            <a:ext cx="105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1B868-E25B-B446-B37F-04A836C28359}"/>
              </a:ext>
            </a:extLst>
          </p:cNvPr>
          <p:cNvSpPr txBox="1"/>
          <p:nvPr/>
        </p:nvSpPr>
        <p:spPr>
          <a:xfrm>
            <a:off x="3575497" y="3179528"/>
            <a:ext cx="186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</a:rPr>
              <a:t>Satisfaction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1310D-0056-6C48-90EB-4C5DEFA288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55" y="4828816"/>
            <a:ext cx="1481333" cy="144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84E33-DDCB-2D42-AC1E-488DC1C98B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565" y="1999925"/>
            <a:ext cx="1632270" cy="1637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32B339-CF3D-724F-861B-C9DBAB48A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711" y="2063700"/>
            <a:ext cx="1637414" cy="1637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D6F04D-5240-EF44-A5D9-BC4DEEFA4E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5268" y="4828815"/>
            <a:ext cx="1664087" cy="1446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8AF1D-35ED-3241-A897-D3278B7A7B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12" y="3701114"/>
            <a:ext cx="1799167" cy="14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85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5AA0-8F83-254C-99E5-E37D479A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Usability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55163-084C-BC48-8DA6-FE4B172EE65D}"/>
              </a:ext>
            </a:extLst>
          </p:cNvPr>
          <p:cNvSpPr txBox="1"/>
          <p:nvPr/>
        </p:nvSpPr>
        <p:spPr>
          <a:xfrm>
            <a:off x="2915542" y="1991686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FF"/>
                </a:solidFill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F8C67-D5A9-5B41-ABF4-7B594385590C}"/>
              </a:ext>
            </a:extLst>
          </p:cNvPr>
          <p:cNvSpPr txBox="1"/>
          <p:nvPr/>
        </p:nvSpPr>
        <p:spPr>
          <a:xfrm>
            <a:off x="5436974" y="2905780"/>
            <a:ext cx="182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FF"/>
                </a:solidFill>
              </a:rPr>
              <a:t>Implement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C4939-D56F-6246-A311-BC9B20AC40CF}"/>
              </a:ext>
            </a:extLst>
          </p:cNvPr>
          <p:cNvSpPr txBox="1"/>
          <p:nvPr/>
        </p:nvSpPr>
        <p:spPr>
          <a:xfrm>
            <a:off x="3508012" y="4135395"/>
            <a:ext cx="144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FF"/>
                </a:solidFill>
              </a:rPr>
              <a:t>Evaluate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1C757EA-3BEF-914C-AE16-4C456D9B858E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100482" y="2253296"/>
            <a:ext cx="2247094" cy="652484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2F2BCA7-59C3-744C-98AB-C4A2AB9F85C5}"/>
              </a:ext>
            </a:extLst>
          </p:cNvPr>
          <p:cNvCxnSpPr>
            <a:stCxn id="5" idx="2"/>
            <a:endCxn id="6" idx="3"/>
          </p:cNvCxnSpPr>
          <p:nvPr/>
        </p:nvCxnSpPr>
        <p:spPr>
          <a:xfrm rot="5400000">
            <a:off x="5168606" y="3218034"/>
            <a:ext cx="968005" cy="1389936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6ED3107-9129-164E-B3DD-658474737D9B}"/>
              </a:ext>
            </a:extLst>
          </p:cNvPr>
          <p:cNvCxnSpPr>
            <a:stCxn id="6" idx="1"/>
            <a:endCxn id="4" idx="1"/>
          </p:cNvCxnSpPr>
          <p:nvPr/>
        </p:nvCxnSpPr>
        <p:spPr>
          <a:xfrm rot="10800000">
            <a:off x="2915542" y="2253297"/>
            <a:ext cx="592470" cy="2143709"/>
          </a:xfrm>
          <a:prstGeom prst="curvedConnector3">
            <a:avLst>
              <a:gd name="adj1" fmla="val 138584"/>
            </a:avLst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6737-9698-8242-B705-E05651EB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PReplay_Final1633578748_EKGRhf.mp4" descr="RPReplay_Final1633578748_EKGRhf.mp4">
            <a:hlinkClick r:id="" action="ppaction://media"/>
            <a:extLst>
              <a:ext uri="{FF2B5EF4-FFF2-40B4-BE49-F238E27FC236}">
                <a16:creationId xmlns:a16="http://schemas.microsoft.com/office/drawing/2014/main" id="{4777D188-87AB-7244-9B30-C813EBBFB6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1788" y="704120"/>
            <a:ext cx="3400425" cy="5422043"/>
          </a:xfrm>
        </p:spPr>
      </p:pic>
    </p:spTree>
    <p:extLst>
      <p:ext uri="{BB962C8B-B14F-4D97-AF65-F5344CB8AC3E}">
        <p14:creationId xmlns:p14="http://schemas.microsoft.com/office/powerpoint/2010/main" val="202669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7E5315-7DCA-294A-A6D3-1FAF71D85527}"/>
              </a:ext>
            </a:extLst>
          </p:cNvPr>
          <p:cNvSpPr txBox="1">
            <a:spLocks/>
          </p:cNvSpPr>
          <p:nvPr/>
        </p:nvSpPr>
        <p:spPr bwMode="auto">
          <a:xfrm>
            <a:off x="457200" y="216723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/>
            <a:r>
              <a:rPr lang="en-US" dirty="0">
                <a:solidFill>
                  <a:srgbClr val="FF7900"/>
                </a:solidFill>
              </a:rPr>
              <a:t>How do we test usability?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D0B0D-2D85-6F42-AF6D-8819B57AA9DD}"/>
              </a:ext>
            </a:extLst>
          </p:cNvPr>
          <p:cNvSpPr txBox="1"/>
          <p:nvPr/>
        </p:nvSpPr>
        <p:spPr>
          <a:xfrm>
            <a:off x="2642901" y="3755570"/>
            <a:ext cx="60438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Intuition?</a:t>
            </a:r>
          </a:p>
          <a:p>
            <a:r>
              <a:rPr lang="en-US" sz="2400" dirty="0"/>
              <a:t>Test on ourselves?</a:t>
            </a:r>
          </a:p>
          <a:p>
            <a:r>
              <a:rPr lang="en-US" sz="2400" dirty="0"/>
              <a:t>Copy interface from other apps?</a:t>
            </a:r>
          </a:p>
          <a:p>
            <a:r>
              <a:rPr lang="en-US" sz="2400" dirty="0"/>
              <a:t>Not worry about it until someone gets injured?</a:t>
            </a:r>
          </a:p>
        </p:txBody>
      </p:sp>
    </p:spTree>
    <p:extLst>
      <p:ext uri="{BB962C8B-B14F-4D97-AF65-F5344CB8AC3E}">
        <p14:creationId xmlns:p14="http://schemas.microsoft.com/office/powerpoint/2010/main" val="135332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863B-FFA0-5A45-9376-814B3CBF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with actual </a:t>
            </a:r>
            <a:r>
              <a:rPr lang="en-US" b="1" i="1" u="sng" dirty="0"/>
              <a:t>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D365-2113-BC41-B694-F10769108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3371"/>
            <a:ext cx="8229600" cy="4525963"/>
          </a:xfrm>
        </p:spPr>
        <p:txBody>
          <a:bodyPr/>
          <a:lstStyle/>
          <a:p>
            <a:r>
              <a:rPr lang="en-US" dirty="0"/>
              <a:t>Many different methods of testing</a:t>
            </a:r>
          </a:p>
          <a:p>
            <a:pPr lvl="1"/>
            <a:r>
              <a:rPr lang="en-US" dirty="0"/>
              <a:t>Put your app in front of actual people</a:t>
            </a:r>
          </a:p>
          <a:p>
            <a:pPr lvl="1"/>
            <a:r>
              <a:rPr lang="en-US" dirty="0"/>
              <a:t>Can they figure it out?</a:t>
            </a:r>
          </a:p>
          <a:p>
            <a:pPr lvl="1"/>
            <a:r>
              <a:rPr lang="en-US" dirty="0"/>
              <a:t>How long does it take them?</a:t>
            </a:r>
          </a:p>
          <a:p>
            <a:pPr lvl="1"/>
            <a:r>
              <a:rPr lang="en-US" dirty="0"/>
              <a:t>Do they need help?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FF00"/>
                </a:solidFill>
              </a:rPr>
              <a:t>How they behave != how you want them to behave</a:t>
            </a:r>
          </a:p>
          <a:p>
            <a:pPr lvl="1"/>
            <a:r>
              <a:rPr lang="en-US" dirty="0"/>
              <a:t>Don’t blame the user!</a:t>
            </a:r>
          </a:p>
          <a:p>
            <a:pPr lvl="1"/>
            <a:r>
              <a:rPr lang="en-US" dirty="0"/>
              <a:t>Blame the design and go fix it!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Don’t wait until the end to test with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0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2816225"/>
            <a:ext cx="3286125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111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Why user test? </a:t>
            </a:r>
            <a:r>
              <a:rPr lang="en-US" altLang="en-US" dirty="0">
                <a:solidFill>
                  <a:srgbClr val="FF00FF"/>
                </a:solidFill>
                <a:ea typeface="ＭＳ Ｐゴシック" charset="-128"/>
              </a:rPr>
              <a:t>The </a:t>
            </a:r>
            <a:r>
              <a:rPr lang="en-US" altLang="en-US" i="1" dirty="0">
                <a:solidFill>
                  <a:srgbClr val="FF00FF"/>
                </a:solidFill>
                <a:ea typeface="ＭＳ Ｐゴシック" charset="-128"/>
              </a:rPr>
              <a:t>“yes…but” problem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382588" y="1357313"/>
            <a:ext cx="4513262" cy="3638550"/>
          </a:xfrm>
          <a:prstGeom prst="wedgeEllipseCallout">
            <a:avLst>
              <a:gd name="adj1" fmla="val 52738"/>
              <a:gd name="adj2" fmla="val 35596"/>
            </a:avLst>
          </a:prstGeom>
          <a:solidFill>
            <a:schemeClr val="tx1"/>
          </a:solidFill>
          <a:ln w="57150" cmpd="sng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latin typeface="Comic Sans MS" charset="0"/>
              </a:rPr>
              <a:t>Yes, that’s what I asked for, but now that I try it, what I </a:t>
            </a:r>
            <a:r>
              <a:rPr lang="en-US" altLang="en-US" sz="2800" u="sng">
                <a:solidFill>
                  <a:srgbClr val="000000"/>
                </a:solidFill>
                <a:latin typeface="Comic Sans MS" charset="0"/>
              </a:rPr>
              <a:t>really</a:t>
            </a:r>
            <a:r>
              <a:rPr lang="en-US" altLang="en-US" sz="2800">
                <a:solidFill>
                  <a:srgbClr val="000000"/>
                </a:solidFill>
                <a:latin typeface="Comic Sans MS" charset="0"/>
              </a:rPr>
              <a:t> need is something slightly different.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D16D6F-08C6-EB42-8CEE-C9B4AC2D840B}"/>
              </a:ext>
            </a:extLst>
          </p:cNvPr>
          <p:cNvSpPr txBox="1"/>
          <p:nvPr/>
        </p:nvSpPr>
        <p:spPr>
          <a:xfrm>
            <a:off x="972848" y="5500687"/>
            <a:ext cx="2938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FF00"/>
                </a:solidFill>
              </a:rPr>
              <a:t>Quickly find flaws in your</a:t>
            </a:r>
          </a:p>
          <a:p>
            <a:r>
              <a:rPr lang="en-US" sz="2000" dirty="0">
                <a:solidFill>
                  <a:srgbClr val="00FF00"/>
                </a:solidFill>
              </a:rPr>
              <a:t>design or implementation.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30B46A-3CBE-ED44-95F0-1C64D388B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Low-cost user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86640-03A7-AA4D-8BA8-68673BC8F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Ask a few people to try your app every few weeks</a:t>
            </a:r>
          </a:p>
          <a:p>
            <a:r>
              <a:rPr lang="en-US" dirty="0"/>
              <a:t>Can they figure it out without help?</a:t>
            </a:r>
          </a:p>
          <a:p>
            <a:r>
              <a:rPr lang="en-US" dirty="0"/>
              <a:t>Give them a task with it… do they do it as you expected?</a:t>
            </a:r>
          </a:p>
        </p:txBody>
      </p:sp>
      <p:pic>
        <p:nvPicPr>
          <p:cNvPr id="2050" name="Picture 2" descr="Grrrrrrr ... Don&amp;#39;t even think of using MY IPad ... I&amp;#39;m going to Pin all day  &amp;lt;3 | Shih tzu dog, Shih tzu, Shih tzu puppy">
            <a:extLst>
              <a:ext uri="{FF2B5EF4-FFF2-40B4-BE49-F238E27FC236}">
                <a16:creationId xmlns:a16="http://schemas.microsoft.com/office/drawing/2014/main" id="{550A3169-6A36-2C4B-ADEB-D0488D31C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843881"/>
            <a:ext cx="4038600" cy="40386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40C8D5-86F5-6146-8F18-949EB2629599}"/>
              </a:ext>
            </a:extLst>
          </p:cNvPr>
          <p:cNvSpPr txBox="1"/>
          <p:nvPr/>
        </p:nvSpPr>
        <p:spPr>
          <a:xfrm>
            <a:off x="609600" y="6023461"/>
            <a:ext cx="6379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problems might there be with this method?</a:t>
            </a:r>
          </a:p>
        </p:txBody>
      </p:sp>
    </p:spTree>
    <p:extLst>
      <p:ext uri="{BB962C8B-B14F-4D97-AF65-F5344CB8AC3E}">
        <p14:creationId xmlns:p14="http://schemas.microsoft.com/office/powerpoint/2010/main" val="71866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10221</TotalTime>
  <Words>831</Words>
  <Application>Microsoft Macintosh PowerPoint</Application>
  <PresentationFormat>On-screen Show (4:3)</PresentationFormat>
  <Paragraphs>197</Paragraphs>
  <Slides>45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Comic Sans MS</vt:lpstr>
      <vt:lpstr>Black</vt:lpstr>
      <vt:lpstr>PowerPoint Presentation</vt:lpstr>
      <vt:lpstr>Iterative Development Process</vt:lpstr>
      <vt:lpstr>Today</vt:lpstr>
      <vt:lpstr>PowerPoint Presentation</vt:lpstr>
      <vt:lpstr>PowerPoint Presentation</vt:lpstr>
      <vt:lpstr>PowerPoint Presentation</vt:lpstr>
      <vt:lpstr>Test with actual USERS</vt:lpstr>
      <vt:lpstr>Why user test? The “yes…but” problem</vt:lpstr>
      <vt:lpstr>Low-cost user testing</vt:lpstr>
      <vt:lpstr>“Dogfooding”</vt:lpstr>
      <vt:lpstr>User study methods</vt:lpstr>
      <vt:lpstr>Lab study</vt:lpstr>
      <vt:lpstr>Revealing usability concerns</vt:lpstr>
      <vt:lpstr>A/B testing</vt:lpstr>
      <vt:lpstr>A/B Testing</vt:lpstr>
      <vt:lpstr>Shadowing</vt:lpstr>
      <vt:lpstr>Interview &amp; Survey</vt:lpstr>
      <vt:lpstr>PowerPoint Presentation</vt:lpstr>
      <vt:lpstr>PowerPoint Presentation</vt:lpstr>
      <vt:lpstr>Prototyping</vt:lpstr>
      <vt:lpstr>Paper prototype</vt:lpstr>
      <vt:lpstr>Wizard of Oz</vt:lpstr>
      <vt:lpstr>Wireframes</vt:lpstr>
      <vt:lpstr>PowerPoint Presentation</vt:lpstr>
      <vt:lpstr>Aspects of Usability</vt:lpstr>
      <vt:lpstr>Learnability</vt:lpstr>
      <vt:lpstr>PowerPoint Presentation</vt:lpstr>
      <vt:lpstr>PowerPoint Presentation</vt:lpstr>
      <vt:lpstr>PowerPoint Presentation</vt:lpstr>
      <vt:lpstr>How could we measure learnability?</vt:lpstr>
      <vt:lpstr>Aspects of Usability</vt:lpstr>
      <vt:lpstr>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could we measure efficiency?</vt:lpstr>
      <vt:lpstr>Errors</vt:lpstr>
      <vt:lpstr>Make it hard to make mistakes</vt:lpstr>
      <vt:lpstr>Revertable!</vt:lpstr>
      <vt:lpstr>PowerPoint Presentation</vt:lpstr>
      <vt:lpstr>How could we measure errors?</vt:lpstr>
      <vt:lpstr>Aspects of Usability</vt:lpstr>
      <vt:lpstr>Process of Usability Engineering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Austin Henley</dc:creator>
  <cp:keywords/>
  <dc:description/>
  <cp:lastModifiedBy>Henley, Austin Zachary</cp:lastModifiedBy>
  <cp:revision>517</cp:revision>
  <cp:lastPrinted>2021-08-26T14:24:56Z</cp:lastPrinted>
  <dcterms:created xsi:type="dcterms:W3CDTF">2011-01-26T19:04:03Z</dcterms:created>
  <dcterms:modified xsi:type="dcterms:W3CDTF">2021-10-07T18:29:54Z</dcterms:modified>
  <cp:category/>
</cp:coreProperties>
</file>